
<file path=[Content_Types].xml><?xml version="1.0" encoding="utf-8"?>
<Types xmlns="http://schemas.openxmlformats.org/package/2006/content-types">
  <Default Extension="jpeg" ContentType="image/jpeg"/>
  <Default Extension="png" ContentType="image/png"/>
  <Default Extension="mp4" ContentType="video/mp4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sldIdLst>
    <p:sldId id="319" r:id="rId3"/>
    <p:sldId id="306" r:id="rId4"/>
    <p:sldId id="307" r:id="rId6"/>
    <p:sldId id="308" r:id="rId7"/>
    <p:sldId id="309" r:id="rId8"/>
    <p:sldId id="310" r:id="rId9"/>
    <p:sldId id="311" r:id="rId10"/>
    <p:sldId id="312" r:id="rId11"/>
    <p:sldId id="313" r:id="rId12"/>
    <p:sldId id="314" r:id="rId13"/>
    <p:sldId id="315" r:id="rId14"/>
    <p:sldId id="317" r:id="rId15"/>
    <p:sldId id="316" r:id="rId16"/>
    <p:sldId id="335" r:id="rId17"/>
    <p:sldId id="333" r:id="rId18"/>
    <p:sldId id="336" r:id="rId19"/>
    <p:sldId id="337" r:id="rId20"/>
    <p:sldId id="304" r:id="rId2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2FDB2607-1784-4EEB-B798-7EB5836EED8A}">
        <p14:showMediaCtrls xmlns:p14="http://schemas.microsoft.com/office/powerpoint/2010/main" val="1"/>
      </p:ext>
    </p:extLst>
  </p:showPr>
  <p:clrMru>
    <a:srgbClr val="ACC2CB"/>
    <a:srgbClr val="DCE6E9"/>
    <a:srgbClr val="EBEFE2"/>
    <a:srgbClr val="DEE9E6"/>
    <a:srgbClr val="FFF6E8"/>
    <a:srgbClr val="EEE8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74" autoAdjust="0"/>
    <p:restoredTop sz="94660"/>
  </p:normalViewPr>
  <p:slideViewPr>
    <p:cSldViewPr snapToGrid="0">
      <p:cViewPr>
        <p:scale>
          <a:sx n="100" d="100"/>
          <a:sy n="100" d="100"/>
        </p:scale>
        <p:origin x="-984" y="-390"/>
      </p:cViewPr>
      <p:guideLst>
        <p:guide orient="horz" pos="2198"/>
        <p:guide pos="381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4" Type="http://schemas.openxmlformats.org/officeDocument/2006/relationships/tableStyles" Target="tableStyles.xml"/><Relationship Id="rId23" Type="http://schemas.openxmlformats.org/officeDocument/2006/relationships/viewProps" Target="viewProps.xml"/><Relationship Id="rId22" Type="http://schemas.openxmlformats.org/officeDocument/2006/relationships/presProps" Target="presProps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9A87CB-1854-4AF3-B506-08D5A74F868D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785CCF-CAA4-4DBA-933B-5C710D1DE57E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785CCF-CAA4-4DBA-933B-5C710D1DE57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785CCF-CAA4-4DBA-933B-5C710D1DE57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785CCF-CAA4-4DBA-933B-5C710D1DE57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785CCF-CAA4-4DBA-933B-5C710D1DE57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785CCF-CAA4-4DBA-933B-5C710D1DE57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785CCF-CAA4-4DBA-933B-5C710D1DE57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785CCF-CAA4-4DBA-933B-5C710D1DE57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785CCF-CAA4-4DBA-933B-5C710D1DE57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785CCF-CAA4-4DBA-933B-5C710D1DE57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785CCF-CAA4-4DBA-933B-5C710D1DE57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785CCF-CAA4-4DBA-933B-5C710D1DE57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785CCF-CAA4-4DBA-933B-5C710D1DE57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785CCF-CAA4-4DBA-933B-5C710D1DE57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785CCF-CAA4-4DBA-933B-5C710D1DE57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785CCF-CAA4-4DBA-933B-5C710D1DE57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785CCF-CAA4-4DBA-933B-5C710D1DE57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785CCF-CAA4-4DBA-933B-5C710D1DE57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7" Type="http://schemas.microsoft.com/office/2007/relationships/media" Target="../media/media2.mp3"/><Relationship Id="rId6" Type="http://schemas.openxmlformats.org/officeDocument/2006/relationships/audio" Target="../media/media2.mp3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microsoft.com/office/2007/relationships/media" Target="../media/media1.mp4"/><Relationship Id="rId2" Type="http://schemas.openxmlformats.org/officeDocument/2006/relationships/video" Target="../media/media1.mp4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4" Type="http://schemas.openxmlformats.org/officeDocument/2006/relationships/image" Target="../media/image6.png"/><Relationship Id="rId3" Type="http://schemas.microsoft.com/office/2007/relationships/media" Target="../media/media3.mp4"/><Relationship Id="rId2" Type="http://schemas.openxmlformats.org/officeDocument/2006/relationships/video" Target="../media/media3.mp4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AC71B-6A3F-4E98-B88C-20EE8A5E57F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08BF8-3962-42EF-81F0-CC126419DF9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AC71B-6A3F-4E98-B88C-20EE8A5E57F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08BF8-3962-42EF-81F0-CC126419DF9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AC71B-6A3F-4E98-B88C-20EE8A5E57F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08BF8-3962-42EF-81F0-CC126419DF9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AC71B-6A3F-4E98-B88C-20EE8A5E57F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08BF8-3962-42EF-81F0-CC126419DF9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 flipV="1">
            <a:off x="-37244" y="2385390"/>
            <a:ext cx="12229244" cy="4472609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25400" cap="flat" cmpd="sng" algn="ctr">
            <a:noFill/>
            <a:prstDash val="solid"/>
          </a:ln>
          <a:effectLst/>
        </p:spPr>
        <p:txBody>
          <a:bodyPr lIns="91423" tIns="45711" rIns="91423" bIns="45711" rtlCol="0" anchor="ctr"/>
          <a:lstStyle>
            <a:defPPr>
              <a:defRPr lang="zh-CN"/>
            </a:defPPr>
            <a:lvl1pPr marL="0" algn="l" defTabSz="1087755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4195" algn="l" defTabSz="1087755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8390" algn="l" defTabSz="1087755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32585" algn="l" defTabSz="1087755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780" algn="l" defTabSz="1087755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20975" algn="l" defTabSz="1087755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5170" algn="l" defTabSz="1087755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09365" algn="l" defTabSz="1087755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53560" algn="l" defTabSz="1087755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3765"/>
            <a:r>
              <a:rPr lang="zh-CN" altLang="en-US" sz="1800" kern="0">
                <a:solidFill>
                  <a:prstClr val="white"/>
                </a:solidFill>
              </a:rPr>
              <a:t> </a:t>
            </a:r>
            <a:endParaRPr lang="zh-CN" altLang="en-US" sz="1800" kern="0">
              <a:solidFill>
                <a:prstClr val="white"/>
              </a:solidFill>
            </a:endParaRPr>
          </a:p>
          <a:p>
            <a:pPr algn="ctr" defTabSz="913765"/>
            <a:endParaRPr lang="zh-CN" altLang="en-US" sz="1800" kern="0">
              <a:solidFill>
                <a:prstClr val="white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CE6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Scene_01_合并文件">
            <a:hlinkClick r:id="" action="ppaction://media"/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3"/>
          <p:cNvSpPr txBox="1">
            <a:spLocks noChangeArrowheads="1"/>
          </p:cNvSpPr>
          <p:nvPr userDrawn="1"/>
        </p:nvSpPr>
        <p:spPr bwMode="auto">
          <a:xfrm>
            <a:off x="6646639" y="3529785"/>
            <a:ext cx="3847207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/>
            <a:r>
              <a:rPr lang="zh-CN" altLang="en-US" sz="2400" spc="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方正小标宋简体" panose="02010601030101010101" pitchFamily="2" charset="-122"/>
                <a:ea typeface="方正小标宋简体" panose="02010601030101010101" pitchFamily="2" charset="-122"/>
              </a:rPr>
              <a:t>有这样一个传奇的企业</a:t>
            </a:r>
            <a:endParaRPr lang="en-US" altLang="zh-CN" sz="2400" spc="600" dirty="0" smtClean="0">
              <a:solidFill>
                <a:schemeClr val="tx1">
                  <a:lumMod val="50000"/>
                  <a:lumOff val="50000"/>
                </a:schemeClr>
              </a:solidFill>
              <a:latin typeface="方正小标宋简体" panose="02010601030101010101" pitchFamily="2" charset="-122"/>
              <a:ea typeface="方正小标宋简体" panose="02010601030101010101" pitchFamily="2" charset="-122"/>
            </a:endParaRPr>
          </a:p>
          <a:p>
            <a:r>
              <a:rPr lang="zh-CN" altLang="en-US" sz="2400" spc="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方正小标宋简体" panose="02010601030101010101" pitchFamily="2" charset="-122"/>
                <a:ea typeface="方正小标宋简体" panose="02010601030101010101" pitchFamily="2" charset="-122"/>
              </a:rPr>
              <a:t>让你永不相忘</a:t>
            </a:r>
            <a:endParaRPr lang="zh-CN" altLang="en-US" sz="2400" spc="600" dirty="0">
              <a:solidFill>
                <a:schemeClr val="tx1">
                  <a:lumMod val="50000"/>
                  <a:lumOff val="50000"/>
                </a:schemeClr>
              </a:solidFill>
              <a:latin typeface="方正小标宋简体" panose="02010601030101010101" pitchFamily="2" charset="-122"/>
              <a:ea typeface="方正小标宋简体" panose="02010601030101010101" pitchFamily="2" charset="-122"/>
            </a:endParaRPr>
          </a:p>
        </p:txBody>
      </p:sp>
      <p:sp>
        <p:nvSpPr>
          <p:cNvPr id="6" name="TextBox 20"/>
          <p:cNvSpPr txBox="1"/>
          <p:nvPr userDrawn="1"/>
        </p:nvSpPr>
        <p:spPr>
          <a:xfrm>
            <a:off x="8355300" y="4282748"/>
            <a:ext cx="2313839" cy="430887"/>
          </a:xfrm>
          <a:prstGeom prst="rect">
            <a:avLst/>
          </a:prstGeom>
          <a:noFill/>
        </p:spPr>
        <p:txBody>
          <a:bodyPr wrap="none" lIns="0" tIns="0" rIns="0" bIns="0">
            <a:spAutoFit/>
            <a:scene3d>
              <a:camera prst="orthographicFront"/>
              <a:lightRig rig="sunset" dir="t"/>
            </a:scene3d>
            <a:sp3d prstMaterial="matte"/>
          </a:bodyPr>
          <a:lstStyle/>
          <a:p>
            <a:pPr fontAlgn="auto"/>
            <a:r>
              <a:rPr lang="en-US" altLang="zh-CN" sz="1400" noProof="1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New After Effects template</a:t>
            </a:r>
            <a:endParaRPr lang="en-US" altLang="zh-CN" sz="1400" noProof="1" smtClea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/>
            <a:r>
              <a:rPr lang="en-US" altLang="zh-CN" sz="1400" noProof="1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Exclusively for Videohive</a:t>
            </a:r>
            <a:endParaRPr lang="zh-CN" altLang="en-US" sz="1400" noProof="1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3"/>
          <p:cNvSpPr txBox="1">
            <a:spLocks noChangeArrowheads="1"/>
          </p:cNvSpPr>
          <p:nvPr userDrawn="1"/>
        </p:nvSpPr>
        <p:spPr bwMode="auto">
          <a:xfrm>
            <a:off x="1106661" y="2858858"/>
            <a:ext cx="5539978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zh-CN" altLang="en-US" sz="2400" spc="3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方正小标宋简体" panose="02010601030101010101" pitchFamily="2" charset="-122"/>
                <a:ea typeface="方正小标宋简体" panose="02010601030101010101" pitchFamily="2" charset="-122"/>
              </a:rPr>
              <a:t>有这样一群热情的员工</a:t>
            </a:r>
            <a:endParaRPr lang="en-US" altLang="zh-CN" sz="2400" spc="300" dirty="0" smtClean="0">
              <a:solidFill>
                <a:schemeClr val="tx1">
                  <a:lumMod val="50000"/>
                  <a:lumOff val="50000"/>
                </a:schemeClr>
              </a:solidFill>
              <a:latin typeface="方正小标宋简体" panose="02010601030101010101" pitchFamily="2" charset="-122"/>
              <a:ea typeface="方正小标宋简体" panose="02010601030101010101" pitchFamily="2" charset="-122"/>
            </a:endParaRPr>
          </a:p>
          <a:p>
            <a:r>
              <a:rPr lang="zh-CN" altLang="en-US" sz="2400" spc="3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方正小标宋简体" panose="02010601030101010101" pitchFamily="2" charset="-122"/>
                <a:ea typeface="方正小标宋简体" panose="02010601030101010101" pitchFamily="2" charset="-122"/>
              </a:rPr>
              <a:t>让你感动、让你幸福、让你情有独钟</a:t>
            </a:r>
            <a:endParaRPr lang="zh-CN" altLang="en-US" sz="2400" spc="300" dirty="0">
              <a:solidFill>
                <a:schemeClr val="tx1">
                  <a:lumMod val="50000"/>
                  <a:lumOff val="50000"/>
                </a:schemeClr>
              </a:solidFill>
              <a:latin typeface="方正小标宋简体" panose="02010601030101010101" pitchFamily="2" charset="-122"/>
              <a:ea typeface="方正小标宋简体" panose="02010601030101010101" pitchFamily="2" charset="-122"/>
            </a:endParaRPr>
          </a:p>
        </p:txBody>
      </p:sp>
      <p:sp>
        <p:nvSpPr>
          <p:cNvPr id="9" name="TextBox 20"/>
          <p:cNvSpPr txBox="1"/>
          <p:nvPr userDrawn="1"/>
        </p:nvSpPr>
        <p:spPr>
          <a:xfrm>
            <a:off x="1106662" y="3611821"/>
            <a:ext cx="3781163" cy="430887"/>
          </a:xfrm>
          <a:prstGeom prst="rect">
            <a:avLst/>
          </a:prstGeom>
          <a:noFill/>
        </p:spPr>
        <p:txBody>
          <a:bodyPr wrap="none" lIns="0" tIns="0" rIns="0" bIns="0">
            <a:spAutoFit/>
            <a:scene3d>
              <a:camera prst="orthographicFront"/>
              <a:lightRig rig="sunset" dir="t"/>
            </a:scene3d>
            <a:sp3d prstMaterial="matte"/>
          </a:bodyPr>
          <a:lstStyle/>
          <a:p>
            <a:pPr fontAlgn="auto"/>
            <a:r>
              <a:rPr lang="en-US" altLang="zh-CN" sz="1400" noProof="1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If you imagine something,you think about it</a:t>
            </a:r>
            <a:endParaRPr lang="en-US" altLang="zh-CN" sz="1400" noProof="1" smtClea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/>
            <a:r>
              <a:rPr lang="en-US" altLang="zh-CN" sz="1400" noProof="1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And you mind forms a picture or idea of it.</a:t>
            </a:r>
            <a:endParaRPr lang="zh-CN" altLang="en-US" sz="1400" noProof="1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Picture 2" descr="H:\第九批\2016\ok\年会ppt19\logo.png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059" y="1615594"/>
            <a:ext cx="2724685" cy="3295265"/>
          </a:xfrm>
          <a:prstGeom prst="rect">
            <a:avLst/>
          </a:prstGeom>
          <a:noFill/>
          <a:effectLst>
            <a:outerShdw blurRad="254000" dist="190500" dir="8100000" algn="tr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3"/>
          <p:cNvSpPr txBox="1">
            <a:spLocks noChangeArrowheads="1"/>
          </p:cNvSpPr>
          <p:nvPr userDrawn="1"/>
        </p:nvSpPr>
        <p:spPr bwMode="auto">
          <a:xfrm>
            <a:off x="3456906" y="3049835"/>
            <a:ext cx="5129609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ctr"/>
            <a:r>
              <a:rPr lang="zh-CN" altLang="en-US" sz="4000" dirty="0" smtClean="0">
                <a:latin typeface="方正小标宋简体" panose="02010601030101010101" pitchFamily="2" charset="-122"/>
                <a:ea typeface="方正小标宋简体" panose="02010601030101010101" pitchFamily="2" charset="-122"/>
              </a:rPr>
              <a:t>你的公司名称有限公司</a:t>
            </a:r>
            <a:endParaRPr lang="zh-CN" altLang="en-US" sz="4000" dirty="0">
              <a:latin typeface="方正小标宋简体" panose="02010601030101010101" pitchFamily="2" charset="-122"/>
              <a:ea typeface="方正小标宋简体" panose="02010601030101010101" pitchFamily="2" charset="-122"/>
            </a:endParaRPr>
          </a:p>
        </p:txBody>
      </p:sp>
      <p:sp>
        <p:nvSpPr>
          <p:cNvPr id="12" name="TextBox 20"/>
          <p:cNvSpPr txBox="1"/>
          <p:nvPr userDrawn="1"/>
        </p:nvSpPr>
        <p:spPr>
          <a:xfrm>
            <a:off x="4095861" y="3802798"/>
            <a:ext cx="3851695" cy="215444"/>
          </a:xfrm>
          <a:prstGeom prst="rect">
            <a:avLst/>
          </a:prstGeom>
          <a:noFill/>
        </p:spPr>
        <p:txBody>
          <a:bodyPr wrap="none" lIns="0" tIns="0" rIns="0" bIns="0">
            <a:spAutoFit/>
            <a:scene3d>
              <a:camera prst="orthographicFront"/>
              <a:lightRig rig="sunset" dir="t"/>
            </a:scene3d>
            <a:sp3d prstMaterial="matte"/>
          </a:bodyPr>
          <a:lstStyle/>
          <a:p>
            <a:pPr algn="ctr" fontAlgn="auto"/>
            <a:r>
              <a:rPr lang="en-US" altLang="zh-CN" sz="1400" noProof="1">
                <a:latin typeface="微软雅黑" panose="020B0503020204020204" pitchFamily="34" charset="-122"/>
                <a:ea typeface="微软雅黑" panose="020B0503020204020204" pitchFamily="34" charset="-122"/>
              </a:rPr>
              <a:t>Electrical and Mechanical Equipment Co., Ltd</a:t>
            </a:r>
            <a:endParaRPr lang="en-US" altLang="zh-CN" sz="1400" noProof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media2">
            <a:hlinkClick r:id="" action="ppaction://media"/>
          </p:cNvPr>
          <p:cNvPicPr>
            <a:picLocks noChangeAspect="1"/>
          </p:cNvPicPr>
          <p:nvPr userDrawn="1">
            <a:audioFile r:link="rId6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8" cstate="print"/>
          <a:stretch>
            <a:fillRect/>
          </a:stretch>
        </p:blipFill>
        <p:spPr>
          <a:xfrm>
            <a:off x="-858130" y="2773607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4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xit" presetSubtype="4" fill="hold" grpId="1" nodeType="withEffect">
                                  <p:stCondLst>
                                    <p:cond delay="42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" presetClass="exit" presetSubtype="4" fill="hold" grpId="1" nodeType="withEffect">
                                  <p:stCondLst>
                                    <p:cond delay="42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grpId="0" nodeType="withEffect">
                                  <p:stCondLst>
                                    <p:cond delay="55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grpId="0" nodeType="withEffect">
                                  <p:stCondLst>
                                    <p:cond delay="57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7" presetClass="exit" presetSubtype="0" fill="hold" grpId="1" nodeType="withEffect">
                                  <p:stCondLst>
                                    <p:cond delay="85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3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" decel="100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37" presetClass="exit" presetSubtype="0" fill="hold" grpId="1" nodeType="withEffect">
                                  <p:stCondLst>
                                    <p:cond delay="85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3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" decel="100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45" presetClass="entr" presetSubtype="0" fill="hold" nodeType="withEffect">
                                  <p:stCondLst>
                                    <p:cond delay="9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55" presetClass="exit" presetSubtype="0" fill="hold" nodeType="withEffect">
                                  <p:stCondLst>
                                    <p:cond delay="13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47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0.7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13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13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5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audio>
              <p:cMediaNode vol="80000" numSld="999" showWhenStopped="0">
                <p:cTn id="58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5" grpId="0"/>
      <p:bldP spid="5" grpId="1"/>
      <p:bldP spid="6" grpId="0"/>
      <p:bldP spid="6" grpId="1"/>
      <p:bldP spid="8" grpId="0"/>
      <p:bldP spid="8" grpId="1"/>
      <p:bldP spid="9" grpId="0"/>
      <p:bldP spid="9" grpId="1"/>
      <p:bldP spid="11" grpId="0"/>
      <p:bldP spid="12" grpId="0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CE6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Scene_05_合并文件~1">
            <a:hlinkClick r:id="" action="ppaction://media"/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56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AC71B-6A3F-4E98-B88C-20EE8A5E57F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08BF8-3962-42EF-81F0-CC126419DF9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AC71B-6A3F-4E98-B88C-20EE8A5E57F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08BF8-3962-42EF-81F0-CC126419DF9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AC71B-6A3F-4E98-B88C-20EE8A5E57F4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08BF8-3962-42EF-81F0-CC126419DF9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AC71B-6A3F-4E98-B88C-20EE8A5E57F4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08BF8-3962-42EF-81F0-CC126419DF9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AC71B-6A3F-4E98-B88C-20EE8A5E57F4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08BF8-3962-42EF-81F0-CC126419DF9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8AC71B-6A3F-4E98-B88C-20EE8A5E57F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708BF8-3962-42EF-81F0-CC126419DF9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25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0" y="0"/>
            <a:ext cx="12182475" cy="68728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" name="组合 2"/>
          <p:cNvGrpSpPr/>
          <p:nvPr/>
        </p:nvGrpSpPr>
        <p:grpSpPr>
          <a:xfrm>
            <a:off x="3184957" y="227208"/>
            <a:ext cx="4738310" cy="585357"/>
            <a:chOff x="2796715" y="1868156"/>
            <a:chExt cx="7748613" cy="957241"/>
          </a:xfrm>
          <a:effectLst>
            <a:outerShdw blurRad="381000" dist="1905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" name="圆角矩形 3"/>
            <p:cNvSpPr/>
            <p:nvPr/>
          </p:nvSpPr>
          <p:spPr>
            <a:xfrm>
              <a:off x="2796715" y="1868156"/>
              <a:ext cx="968527" cy="957241"/>
            </a:xfrm>
            <a:prstGeom prst="roundRect">
              <a:avLst/>
            </a:prstGeom>
            <a:solidFill>
              <a:srgbClr val="DCE6E9">
                <a:alpha val="70000"/>
              </a:srgbClr>
            </a:solidFill>
            <a:ln>
              <a:solidFill>
                <a:schemeClr val="tx1">
                  <a:lumMod val="50000"/>
                  <a:lumOff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4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A</a:t>
              </a:r>
              <a:endPara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" name="圆角矩形 4"/>
            <p:cNvSpPr/>
            <p:nvPr/>
          </p:nvSpPr>
          <p:spPr>
            <a:xfrm>
              <a:off x="3926729" y="1868156"/>
              <a:ext cx="968527" cy="957241"/>
            </a:xfrm>
            <a:prstGeom prst="roundRect">
              <a:avLst/>
            </a:prstGeom>
            <a:solidFill>
              <a:srgbClr val="DCE6E9">
                <a:alpha val="70000"/>
              </a:srgbClr>
            </a:solidFill>
            <a:ln>
              <a:solidFill>
                <a:schemeClr val="tx1">
                  <a:lumMod val="50000"/>
                  <a:lumOff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4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D</a:t>
              </a:r>
              <a:endPara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" name="圆角矩形 5"/>
            <p:cNvSpPr/>
            <p:nvPr/>
          </p:nvSpPr>
          <p:spPr>
            <a:xfrm>
              <a:off x="5056743" y="1868156"/>
              <a:ext cx="968527" cy="957241"/>
            </a:xfrm>
            <a:prstGeom prst="roundRect">
              <a:avLst/>
            </a:prstGeom>
            <a:solidFill>
              <a:srgbClr val="DCE6E9">
                <a:alpha val="70000"/>
              </a:srgbClr>
            </a:solidFill>
            <a:ln>
              <a:solidFill>
                <a:schemeClr val="tx1">
                  <a:lumMod val="50000"/>
                  <a:lumOff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4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B</a:t>
              </a:r>
              <a:endPara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7" name="圆角矩形 6"/>
            <p:cNvSpPr/>
            <p:nvPr/>
          </p:nvSpPr>
          <p:spPr>
            <a:xfrm>
              <a:off x="6186757" y="1868156"/>
              <a:ext cx="968527" cy="957241"/>
            </a:xfrm>
            <a:prstGeom prst="roundRect">
              <a:avLst/>
            </a:prstGeom>
            <a:solidFill>
              <a:srgbClr val="DCE6E9">
                <a:alpha val="70000"/>
              </a:srgbClr>
            </a:solidFill>
            <a:ln>
              <a:solidFill>
                <a:schemeClr val="tx1">
                  <a:lumMod val="50000"/>
                  <a:lumOff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4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S</a:t>
              </a:r>
              <a:endPara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8" name="圆角矩形 7"/>
            <p:cNvSpPr/>
            <p:nvPr/>
          </p:nvSpPr>
          <p:spPr>
            <a:xfrm>
              <a:off x="7316771" y="1868156"/>
              <a:ext cx="968527" cy="957241"/>
            </a:xfrm>
            <a:prstGeom prst="roundRect">
              <a:avLst/>
            </a:prstGeom>
            <a:solidFill>
              <a:srgbClr val="DCE6E9">
                <a:alpha val="70000"/>
              </a:srgbClr>
            </a:solidFill>
            <a:ln>
              <a:solidFill>
                <a:schemeClr val="tx1">
                  <a:lumMod val="50000"/>
                  <a:lumOff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4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H</a:t>
              </a:r>
              <a:endPara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9" name="圆角矩形 8"/>
            <p:cNvSpPr/>
            <p:nvPr/>
          </p:nvSpPr>
          <p:spPr>
            <a:xfrm>
              <a:off x="8446785" y="1868156"/>
              <a:ext cx="968527" cy="957241"/>
            </a:xfrm>
            <a:prstGeom prst="roundRect">
              <a:avLst/>
            </a:prstGeom>
            <a:solidFill>
              <a:srgbClr val="DCE6E9">
                <a:alpha val="70000"/>
              </a:srgbClr>
            </a:solidFill>
            <a:ln>
              <a:solidFill>
                <a:schemeClr val="tx1">
                  <a:lumMod val="50000"/>
                  <a:lumOff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4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E</a:t>
              </a:r>
              <a:endPara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0" name="圆角矩形 9"/>
            <p:cNvSpPr/>
            <p:nvPr/>
          </p:nvSpPr>
          <p:spPr>
            <a:xfrm>
              <a:off x="9576801" y="1868156"/>
              <a:ext cx="968527" cy="957241"/>
            </a:xfrm>
            <a:prstGeom prst="roundRect">
              <a:avLst/>
            </a:prstGeom>
            <a:solidFill>
              <a:srgbClr val="DCE6E9">
                <a:alpha val="70000"/>
              </a:srgbClr>
            </a:solidFill>
            <a:ln>
              <a:solidFill>
                <a:schemeClr val="tx1">
                  <a:lumMod val="50000"/>
                  <a:lumOff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4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L</a:t>
              </a:r>
              <a:endPara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11" name="圆角矩形 10"/>
          <p:cNvSpPr/>
          <p:nvPr/>
        </p:nvSpPr>
        <p:spPr>
          <a:xfrm>
            <a:off x="8025276" y="227208"/>
            <a:ext cx="592258" cy="585357"/>
          </a:xfrm>
          <a:prstGeom prst="roundRect">
            <a:avLst/>
          </a:prstGeom>
          <a:solidFill>
            <a:srgbClr val="DCE6E9">
              <a:alpha val="70000"/>
            </a:srgbClr>
          </a:solidFill>
          <a:ln>
            <a:solidFill>
              <a:schemeClr val="tx1">
                <a:lumMod val="50000"/>
                <a:lumOff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L</a:t>
            </a:r>
            <a:endParaRPr kumimoji="0" lang="zh-CN" altLang="en-US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2" name="矩形 11"/>
          <p:cNvSpPr/>
          <p:nvPr/>
        </p:nvSpPr>
        <p:spPr>
          <a:xfrm flipH="1">
            <a:off x="3882390" y="3874687"/>
            <a:ext cx="4305600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分享人</a:t>
            </a:r>
            <a:r>
              <a:rPr lang="en-US" altLang="zh-CN" sz="20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0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张梦莹</a:t>
            </a:r>
            <a:endParaRPr lang="zh-CN" altLang="en-US" sz="20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7"/>
          <p:cNvSpPr txBox="1"/>
          <p:nvPr/>
        </p:nvSpPr>
        <p:spPr>
          <a:xfrm>
            <a:off x="2650067" y="2332210"/>
            <a:ext cx="6595053" cy="120032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r"/>
            <a:r>
              <a:rPr lang="en-US" altLang="zh-CN" sz="7200" b="1" dirty="0" smtClean="0">
                <a:solidFill>
                  <a:schemeClr val="accent5">
                    <a:lumMod val="50000"/>
                    <a:alpha val="50000"/>
                  </a:schemeClr>
                </a:solidFill>
                <a:effectLst>
                  <a:outerShdw blurRad="381000" dist="190500" dir="2700000" algn="tl" rotWithShape="0">
                    <a:prstClr val="black">
                      <a:alpha val="50000"/>
                    </a:prstClr>
                  </a:outerShdw>
                </a:effectLst>
                <a:latin typeface="造字工房力黑（非商用）常规体" pitchFamily="50" charset="-122"/>
                <a:ea typeface="造字工房力黑（非商用）常规体" pitchFamily="50" charset="-122"/>
                <a:cs typeface="Open Sans" panose="020B0606030504020204" pitchFamily="34" charset="0"/>
                <a:sym typeface="Arial" panose="020B0604020202020204" pitchFamily="34" charset="0"/>
              </a:rPr>
              <a:t>ADB </a:t>
            </a:r>
            <a:r>
              <a:rPr lang="zh-CN" altLang="en-US" sz="7200" b="1" dirty="0" smtClean="0">
                <a:solidFill>
                  <a:schemeClr val="accent5">
                    <a:lumMod val="50000"/>
                    <a:alpha val="50000"/>
                  </a:schemeClr>
                </a:solidFill>
                <a:effectLst>
                  <a:outerShdw blurRad="381000" dist="190500" dir="2700000" algn="tl" rotWithShape="0">
                    <a:prstClr val="black">
                      <a:alpha val="50000"/>
                    </a:prstClr>
                  </a:outerShdw>
                </a:effectLst>
                <a:latin typeface="造字工房力黑（非商用）常规体" pitchFamily="50" charset="-122"/>
                <a:ea typeface="造字工房力黑（非商用）常规体" pitchFamily="50" charset="-122"/>
                <a:cs typeface="Open Sans" panose="020B0606030504020204" pitchFamily="34" charset="0"/>
                <a:sym typeface="Arial" panose="020B0604020202020204" pitchFamily="34" charset="0"/>
              </a:rPr>
              <a:t>常用命令</a:t>
            </a:r>
            <a:endParaRPr lang="zh-CN" altLang="en-US" sz="7200" b="1" dirty="0">
              <a:solidFill>
                <a:schemeClr val="accent5">
                  <a:lumMod val="50000"/>
                  <a:alpha val="50000"/>
                </a:schemeClr>
              </a:solidFill>
              <a:effectLst>
                <a:outerShdw blurRad="381000" dist="190500" dir="2700000" algn="tl" rotWithShape="0">
                  <a:prstClr val="black">
                    <a:alpha val="50000"/>
                  </a:prstClr>
                </a:outerShdw>
              </a:effectLst>
              <a:latin typeface="造字工房力黑（非商用）常规体" pitchFamily="50" charset="-122"/>
              <a:ea typeface="造字工房力黑（非商用）常规体" pitchFamily="50" charset="-122"/>
              <a:cs typeface="Open Sans" panose="020B0606030504020204" pitchFamily="34" charset="0"/>
              <a:sym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685799" y="523875"/>
            <a:ext cx="3943351" cy="2676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/>
              <a:t>11</a:t>
            </a:r>
            <a:r>
              <a:rPr lang="zh-CN" altLang="en-US" sz="2800" dirty="0" smtClean="0"/>
              <a:t>、</a:t>
            </a:r>
            <a:r>
              <a:rPr lang="en-US" altLang="zh-CN" sz="2800" dirty="0" err="1" smtClean="0"/>
              <a:t>adb</a:t>
            </a:r>
            <a:r>
              <a:rPr lang="en-US" altLang="zh-CN" sz="2800" dirty="0" smtClean="0"/>
              <a:t> shell input </a:t>
            </a:r>
            <a:r>
              <a:rPr lang="en-US" altLang="zh-CN" sz="2800" dirty="0" err="1" smtClean="0"/>
              <a:t>keyevent</a:t>
            </a:r>
            <a:r>
              <a:rPr lang="en-US" altLang="zh-CN" sz="2800" dirty="0" smtClean="0"/>
              <a:t> 25</a:t>
            </a:r>
            <a:r>
              <a:rPr lang="zh-CN" altLang="zh-CN" sz="2800" dirty="0" smtClean="0"/>
              <a:t>　</a:t>
            </a:r>
            <a:r>
              <a:rPr lang="zh-CN" altLang="en-US" sz="2800" dirty="0" smtClean="0"/>
              <a:t>减小</a:t>
            </a:r>
            <a:r>
              <a:rPr lang="zh-CN" altLang="zh-CN" sz="2800" dirty="0" smtClean="0"/>
              <a:t>音量</a:t>
            </a:r>
            <a:r>
              <a:rPr lang="zh-CN" altLang="en-US" sz="2800" dirty="0" smtClean="0"/>
              <a:t>，</a:t>
            </a:r>
            <a:r>
              <a:rPr lang="zh-CN" altLang="en-US" sz="2800" dirty="0" smtClean="0">
                <a:solidFill>
                  <a:srgbClr val="FF0000"/>
                </a:solidFill>
              </a:rPr>
              <a:t>（注：第一次执行命令时是 显示当前音量，第二次执行命令才开始减小音量）</a:t>
            </a:r>
            <a:endParaRPr lang="zh-CN" altLang="en-US" sz="2800" dirty="0" smtClean="0">
              <a:solidFill>
                <a:srgbClr val="FF0000"/>
              </a:solidFill>
            </a:endParaRPr>
          </a:p>
        </p:txBody>
      </p:sp>
      <p:pic>
        <p:nvPicPr>
          <p:cNvPr id="3" name="图片 2"/>
          <p:cNvPicPr/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5083533" y="522381"/>
            <a:ext cx="5727341" cy="55450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矩形 3"/>
          <p:cNvSpPr/>
          <p:nvPr/>
        </p:nvSpPr>
        <p:spPr>
          <a:xfrm>
            <a:off x="457200" y="542925"/>
            <a:ext cx="4410075" cy="3074670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流程图: 过程 4"/>
          <p:cNvSpPr/>
          <p:nvPr/>
        </p:nvSpPr>
        <p:spPr>
          <a:xfrm>
            <a:off x="8963025" y="866775"/>
            <a:ext cx="1666875" cy="704850"/>
          </a:xfrm>
          <a:prstGeom prst="flowChartProcess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 advTm="0">
        <p15:prstTrans prst="drape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704848" y="381000"/>
            <a:ext cx="10706101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/>
              <a:t>12</a:t>
            </a:r>
            <a:r>
              <a:rPr lang="zh-CN" altLang="en-US" sz="2800" dirty="0" smtClean="0"/>
              <a:t>、</a:t>
            </a:r>
            <a:r>
              <a:rPr lang="en-US" altLang="zh-CN" sz="2800" dirty="0" err="1" smtClean="0"/>
              <a:t>adb</a:t>
            </a:r>
            <a:r>
              <a:rPr lang="en-US" altLang="zh-CN" sz="2800" dirty="0" smtClean="0"/>
              <a:t> shell input </a:t>
            </a:r>
            <a:r>
              <a:rPr lang="en-US" altLang="zh-CN" sz="2800" dirty="0" err="1" smtClean="0"/>
              <a:t>keyevent</a:t>
            </a:r>
            <a:r>
              <a:rPr lang="en-US" altLang="zh-CN" sz="2800" dirty="0" smtClean="0"/>
              <a:t> 164</a:t>
            </a:r>
            <a:r>
              <a:rPr lang="zh-CN" altLang="zh-CN" sz="2800" dirty="0" smtClean="0"/>
              <a:t>　静音</a:t>
            </a:r>
            <a:r>
              <a:rPr lang="zh-CN" altLang="en-US" sz="2800" dirty="0" smtClean="0">
                <a:solidFill>
                  <a:srgbClr val="FF0000"/>
                </a:solidFill>
              </a:rPr>
              <a:t>（注：第一次执行命令时是 显示当前音量，第二次执行命令才开始静音</a:t>
            </a:r>
            <a:endParaRPr lang="zh-CN" altLang="en-US" sz="2800" dirty="0" smtClean="0">
              <a:solidFill>
                <a:srgbClr val="FF0000"/>
              </a:solidFill>
            </a:endParaRPr>
          </a:p>
        </p:txBody>
      </p:sp>
      <p:pic>
        <p:nvPicPr>
          <p:cNvPr id="83970" name="Picture 2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1611948" y="1807528"/>
            <a:ext cx="8891229" cy="2538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 advTm="0">
        <p15:prstTrans prst="drape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704848" y="381000"/>
            <a:ext cx="10706101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/>
              <a:t>13</a:t>
            </a:r>
            <a:r>
              <a:rPr lang="zh-CN" altLang="en-US" sz="2800" dirty="0" smtClean="0"/>
              <a:t>、</a:t>
            </a:r>
            <a:r>
              <a:rPr lang="en-US" altLang="zh-CN" sz="2800" dirty="0" smtClean="0"/>
              <a:t> </a:t>
            </a:r>
            <a:r>
              <a:rPr lang="zh-CN" altLang="en-US" sz="2800" dirty="0" smtClean="0"/>
              <a:t>① </a:t>
            </a:r>
            <a:r>
              <a:rPr lang="en-US" altLang="zh-CN" sz="2800" dirty="0" err="1" smtClean="0"/>
              <a:t>adb</a:t>
            </a:r>
            <a:r>
              <a:rPr lang="en-US" altLang="zh-CN" sz="2800" dirty="0" smtClean="0"/>
              <a:t> shell </a:t>
            </a:r>
            <a:br>
              <a:rPr lang="en-US" altLang="zh-CN" sz="2800" dirty="0" smtClean="0"/>
            </a:br>
            <a:r>
              <a:rPr lang="en-US" altLang="zh-CN" sz="2800" dirty="0" smtClean="0"/>
              <a:t>          </a:t>
            </a:r>
            <a:r>
              <a:rPr lang="zh-CN" altLang="en-US" sz="2800" dirty="0" smtClean="0"/>
              <a:t>②</a:t>
            </a:r>
            <a:r>
              <a:rPr lang="en-US" altLang="zh-CN" sz="2800" dirty="0" smtClean="0"/>
              <a:t> </a:t>
            </a:r>
            <a:r>
              <a:rPr lang="en-US" altLang="zh-CN" sz="2800" dirty="0" err="1" smtClean="0"/>
              <a:t>ps</a:t>
            </a:r>
            <a:r>
              <a:rPr lang="en-US" altLang="zh-CN" sz="2800" dirty="0" smtClean="0"/>
              <a:t>  </a:t>
            </a:r>
            <a:r>
              <a:rPr lang="zh-CN" altLang="en-US" sz="2800" dirty="0" smtClean="0"/>
              <a:t>查看进程</a:t>
            </a:r>
            <a:endParaRPr lang="en-US" altLang="zh-CN" sz="2800" dirty="0" smtClean="0"/>
          </a:p>
          <a:p>
            <a:r>
              <a:rPr lang="en-US" altLang="zh-CN" sz="2800" dirty="0" smtClean="0"/>
              <a:t>          </a:t>
            </a:r>
            <a:r>
              <a:rPr lang="zh-CN" altLang="en-US" sz="2800" dirty="0" smtClean="0"/>
              <a:t>③ </a:t>
            </a:r>
            <a:r>
              <a:rPr lang="en-US" altLang="zh-CN" sz="2800" dirty="0" smtClean="0"/>
              <a:t>kill  + PID </a:t>
            </a:r>
            <a:r>
              <a:rPr lang="zh-CN" altLang="en-US" sz="2800" dirty="0" smtClean="0"/>
              <a:t>杀死</a:t>
            </a:r>
            <a:r>
              <a:rPr lang="en-US" altLang="zh-CN" sz="2800" dirty="0" smtClean="0"/>
              <a:t>PID</a:t>
            </a:r>
            <a:r>
              <a:rPr lang="zh-CN" altLang="en-US" sz="2800" dirty="0" smtClean="0"/>
              <a:t>进程</a:t>
            </a:r>
            <a:endParaRPr lang="zh-CN" altLang="zh-CN" sz="2800" dirty="0"/>
          </a:p>
        </p:txBody>
      </p:sp>
      <p:pic>
        <p:nvPicPr>
          <p:cNvPr id="84994" name="Picture 2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762000" y="2188030"/>
            <a:ext cx="6276975" cy="2966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4996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00675" y="4038600"/>
            <a:ext cx="5715000" cy="2038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 advTm="0">
        <p15:prstTrans prst="drape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704848" y="381000"/>
            <a:ext cx="10706101" cy="65544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/>
              <a:t>14</a:t>
            </a:r>
            <a:r>
              <a:rPr lang="zh-CN" altLang="en-US" sz="2800" dirty="0" smtClean="0"/>
              <a:t>、</a:t>
            </a:r>
            <a:r>
              <a:rPr lang="en-US" altLang="zh-CN" sz="2800" dirty="0" err="1" smtClean="0"/>
              <a:t>adb</a:t>
            </a:r>
            <a:r>
              <a:rPr lang="en-US" altLang="zh-CN" sz="2800" dirty="0" smtClean="0"/>
              <a:t> reboot </a:t>
            </a:r>
            <a:r>
              <a:rPr lang="zh-CN" altLang="en-US" sz="2800" dirty="0" smtClean="0"/>
              <a:t>重启设备 </a:t>
            </a:r>
            <a:r>
              <a:rPr lang="zh-CN" altLang="en-US" sz="2800" dirty="0" smtClean="0">
                <a:solidFill>
                  <a:srgbClr val="FF0000"/>
                </a:solidFill>
              </a:rPr>
              <a:t>  </a:t>
            </a:r>
            <a:r>
              <a:rPr lang="en-US" altLang="zh-CN" sz="2800" dirty="0" smtClean="0">
                <a:solidFill>
                  <a:srgbClr val="FF0000"/>
                </a:solidFill>
              </a:rPr>
              <a:t>adb  shutdown </a:t>
            </a:r>
            <a:r>
              <a:rPr lang="zh-CN" altLang="en-US" sz="2800" dirty="0" smtClean="0">
                <a:solidFill>
                  <a:srgbClr val="FF0000"/>
                </a:solidFill>
              </a:rPr>
              <a:t>关机</a:t>
            </a:r>
            <a:endParaRPr lang="en-US" altLang="zh-CN" sz="2800" dirty="0" smtClean="0">
              <a:solidFill>
                <a:srgbClr val="FF0000"/>
              </a:solidFill>
            </a:endParaRPr>
          </a:p>
          <a:p>
            <a:r>
              <a:rPr lang="en-US" altLang="zh-CN" sz="2800" dirty="0" smtClean="0"/>
              <a:t>15</a:t>
            </a:r>
            <a:r>
              <a:rPr lang="zh-CN" altLang="en-US" sz="2800" dirty="0" smtClean="0"/>
              <a:t>、</a:t>
            </a:r>
            <a:r>
              <a:rPr lang="en-US" altLang="zh-CN" sz="2800" dirty="0" err="1" smtClean="0"/>
              <a:t>adb</a:t>
            </a:r>
            <a:r>
              <a:rPr lang="en-US" altLang="zh-CN" sz="2800" dirty="0" smtClean="0"/>
              <a:t> start-server </a:t>
            </a:r>
            <a:r>
              <a:rPr lang="zh-CN" altLang="en-US" sz="2800" dirty="0" smtClean="0"/>
              <a:t>开启</a:t>
            </a:r>
            <a:r>
              <a:rPr lang="en-US" altLang="zh-CN" sz="2800" dirty="0" smtClean="0"/>
              <a:t>ADB</a:t>
            </a:r>
            <a:r>
              <a:rPr lang="zh-CN" altLang="en-US" sz="2800" dirty="0" smtClean="0"/>
              <a:t>服务</a:t>
            </a:r>
            <a:endParaRPr lang="en-US" altLang="zh-CN" sz="2800" dirty="0" smtClean="0"/>
          </a:p>
          <a:p>
            <a:r>
              <a:rPr lang="en-US" altLang="zh-CN" sz="2800" dirty="0" smtClean="0"/>
              <a:t>16</a:t>
            </a:r>
            <a:r>
              <a:rPr lang="zh-CN" altLang="en-US" sz="2800" dirty="0" smtClean="0"/>
              <a:t>、</a:t>
            </a:r>
            <a:r>
              <a:rPr lang="en-US" altLang="zh-CN" sz="2800" dirty="0" err="1" smtClean="0"/>
              <a:t>adb</a:t>
            </a:r>
            <a:r>
              <a:rPr lang="en-US" altLang="zh-CN" sz="2800" dirty="0" smtClean="0"/>
              <a:t> kill-server </a:t>
            </a:r>
            <a:r>
              <a:rPr lang="zh-CN" altLang="en-US" sz="2800" dirty="0" smtClean="0"/>
              <a:t>停止 </a:t>
            </a:r>
            <a:r>
              <a:rPr lang="en-US" altLang="zh-CN" sz="2800" dirty="0" smtClean="0"/>
              <a:t>ADB</a:t>
            </a:r>
            <a:r>
              <a:rPr lang="zh-CN" altLang="en-US" sz="2800" dirty="0" smtClean="0"/>
              <a:t>服务</a:t>
            </a:r>
            <a:endParaRPr lang="zh-CN" altLang="en-US" sz="2800" dirty="0" smtClean="0"/>
          </a:p>
          <a:p>
            <a:r>
              <a:rPr lang="en-US" altLang="zh-CN" sz="2800" dirty="0" smtClean="0">
                <a:solidFill>
                  <a:srgbClr val="FF0000"/>
                </a:solidFill>
              </a:rPr>
              <a:t>一般在连接出现异常，使用 adb devices 未正常列出设备， 设备状态异常时使用 kill-server，然后运行 start-server 进行重启服务</a:t>
            </a:r>
            <a:endParaRPr lang="en-US" altLang="zh-CN" sz="2800" dirty="0" smtClean="0">
              <a:solidFill>
                <a:srgbClr val="FF0000"/>
              </a:solidFill>
            </a:endParaRPr>
          </a:p>
          <a:p>
            <a:r>
              <a:rPr lang="en-US" altLang="zh-CN" sz="2800" dirty="0" smtClean="0">
                <a:sym typeface="+mn-ea"/>
              </a:rPr>
              <a:t>17</a:t>
            </a:r>
            <a:r>
              <a:rPr lang="zh-CN" altLang="en-US" sz="2800" dirty="0" smtClean="0">
                <a:sym typeface="+mn-ea"/>
              </a:rPr>
              <a:t>、① </a:t>
            </a:r>
            <a:r>
              <a:rPr lang="en-US" altLang="zh-CN" sz="2800" dirty="0" err="1" smtClean="0"/>
              <a:t>adb</a:t>
            </a:r>
            <a:r>
              <a:rPr lang="en-US" altLang="zh-CN" sz="2800" dirty="0" smtClean="0"/>
              <a:t> </a:t>
            </a:r>
            <a:r>
              <a:rPr lang="en-US" altLang="zh-CN" sz="2800" dirty="0" err="1" smtClean="0"/>
              <a:t>logcat</a:t>
            </a:r>
            <a:r>
              <a:rPr lang="en-US" altLang="zh-CN" sz="2800" dirty="0" smtClean="0"/>
              <a:t> </a:t>
            </a:r>
            <a:r>
              <a:rPr lang="zh-CN" altLang="en-US" sz="2800" dirty="0" smtClean="0"/>
              <a:t>查看日志（</a:t>
            </a:r>
            <a:r>
              <a:rPr lang="en-US" altLang="zh-CN" sz="2800" dirty="0" smtClean="0"/>
              <a:t>pc</a:t>
            </a:r>
            <a:r>
              <a:rPr lang="zh-CN" altLang="en-US" sz="2800" dirty="0" smtClean="0"/>
              <a:t>端）</a:t>
            </a:r>
            <a:endParaRPr lang="zh-CN" altLang="en-US" sz="2800" dirty="0" smtClean="0"/>
          </a:p>
          <a:p>
            <a:r>
              <a:rPr lang="zh-CN" altLang="en-US" sz="2800" dirty="0" smtClean="0"/>
              <a:t>         ② </a:t>
            </a:r>
            <a:r>
              <a:rPr lang="en-US" altLang="zh-CN" sz="2800" dirty="0" smtClean="0"/>
              <a:t>logcat</a:t>
            </a:r>
            <a:r>
              <a:rPr lang="zh-CN" altLang="en-US" sz="2800" dirty="0" smtClean="0"/>
              <a:t>（</a:t>
            </a:r>
            <a:r>
              <a:rPr lang="en-US" altLang="zh-CN" sz="2800" dirty="0" smtClean="0"/>
              <a:t>shell</a:t>
            </a:r>
            <a:r>
              <a:rPr lang="zh-CN" altLang="en-US" sz="2800" dirty="0" smtClean="0"/>
              <a:t>模式下使用）</a:t>
            </a:r>
            <a:endParaRPr lang="zh-CN" altLang="en-US" sz="2800" dirty="0" smtClean="0"/>
          </a:p>
          <a:p>
            <a:r>
              <a:rPr lang="zh-CN" altLang="en-US" sz="2800" dirty="0" smtClean="0"/>
              <a:t>         ③adb logcat -v threadtime *:</a:t>
            </a:r>
            <a:r>
              <a:rPr lang="zh-CN" altLang="en-US" sz="2800" dirty="0" smtClean="0">
                <a:solidFill>
                  <a:srgbClr val="FF0000"/>
                </a:solidFill>
              </a:rPr>
              <a:t>v</a:t>
            </a:r>
            <a:r>
              <a:rPr lang="zh-CN" altLang="en-US" sz="2800" dirty="0" smtClean="0"/>
              <a:t> &gt; logcat.txt </a:t>
            </a:r>
            <a:r>
              <a:rPr lang="zh-CN" altLang="en-US" sz="2800" dirty="0" smtClean="0">
                <a:solidFill>
                  <a:srgbClr val="FF0000"/>
                </a:solidFill>
              </a:rPr>
              <a:t>（输出比较慢）</a:t>
            </a:r>
            <a:endParaRPr lang="zh-CN" altLang="en-US" sz="2800" dirty="0" smtClean="0"/>
          </a:p>
          <a:p>
            <a:endParaRPr lang="zh-CN" altLang="en-US" sz="2800" dirty="0" smtClean="0">
              <a:solidFill>
                <a:srgbClr val="FF0000"/>
              </a:solidFill>
            </a:endParaRPr>
          </a:p>
          <a:p>
            <a:r>
              <a:rPr lang="zh-CN" altLang="en-US" sz="2800" dirty="0" smtClean="0">
                <a:solidFill>
                  <a:srgbClr val="FF0000"/>
                </a:solidFill>
              </a:rPr>
              <a:t>      V — 明细   </a:t>
            </a:r>
            <a:endParaRPr lang="zh-CN" altLang="en-US" sz="2800" dirty="0" smtClean="0">
              <a:solidFill>
                <a:schemeClr val="tx1"/>
              </a:solidFill>
            </a:endParaRPr>
          </a:p>
          <a:p>
            <a:r>
              <a:rPr lang="zh-CN" altLang="en-US" sz="2800" dirty="0" smtClean="0">
                <a:solidFill>
                  <a:schemeClr val="tx1"/>
                </a:solidFill>
              </a:rPr>
              <a:t>      W — 警告    </a:t>
            </a:r>
            <a:endParaRPr lang="zh-CN" altLang="en-US" sz="2800" dirty="0" smtClean="0">
              <a:solidFill>
                <a:schemeClr val="tx1"/>
              </a:solidFill>
            </a:endParaRPr>
          </a:p>
          <a:p>
            <a:r>
              <a:rPr lang="zh-CN" altLang="en-US" sz="2800" dirty="0" smtClean="0">
                <a:solidFill>
                  <a:schemeClr val="tx1"/>
                </a:solidFill>
              </a:rPr>
              <a:t>      E — 错误</a:t>
            </a:r>
            <a:endParaRPr lang="zh-CN" altLang="en-US" sz="2800" dirty="0" smtClean="0">
              <a:solidFill>
                <a:schemeClr val="tx1"/>
              </a:solidFill>
            </a:endParaRPr>
          </a:p>
          <a:p>
            <a:r>
              <a:rPr lang="zh-CN" altLang="en-US" sz="2800" dirty="0" smtClean="0">
                <a:solidFill>
                  <a:schemeClr val="tx1"/>
                </a:solidFill>
              </a:rPr>
              <a:t>      F — 严重错误     </a:t>
            </a:r>
            <a:endParaRPr lang="zh-CN" altLang="en-US" sz="2800" dirty="0" smtClean="0">
              <a:solidFill>
                <a:schemeClr val="tx1"/>
              </a:solidFill>
            </a:endParaRPr>
          </a:p>
          <a:p>
            <a:pPr marL="514350" indent="-514350"/>
            <a:r>
              <a:rPr lang="en-US" altLang="zh-CN" sz="2800" dirty="0" smtClean="0"/>
              <a:t> </a:t>
            </a:r>
            <a:endParaRPr lang="en-US" altLang="zh-CN" sz="2800" dirty="0" smtClean="0"/>
          </a:p>
          <a:p>
            <a:endParaRPr lang="zh-CN" altLang="zh-CN" sz="2800"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 advTm="0">
        <p15:prstTrans prst="drape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36880" y="5078095"/>
            <a:ext cx="849376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800" dirty="0" smtClean="0">
                <a:sym typeface="+mn-ea"/>
              </a:rPr>
              <a:t>18</a:t>
            </a:r>
            <a:r>
              <a:rPr lang="zh-CN" altLang="en-US" sz="2800" dirty="0" smtClean="0">
                <a:sym typeface="+mn-ea"/>
              </a:rPr>
              <a:t>、</a:t>
            </a:r>
            <a:r>
              <a:rPr lang="en-US" altLang="zh-CN" sz="2800" dirty="0" err="1" smtClean="0">
                <a:sym typeface="+mn-ea"/>
              </a:rPr>
              <a:t>adb</a:t>
            </a:r>
            <a:r>
              <a:rPr lang="en-US" altLang="zh-CN" sz="2800" dirty="0" smtClean="0">
                <a:sym typeface="+mn-ea"/>
              </a:rPr>
              <a:t> reboot </a:t>
            </a:r>
            <a:r>
              <a:rPr lang="en-US" altLang="zh-CN" sz="2800" dirty="0" err="1" smtClean="0">
                <a:sym typeface="+mn-ea"/>
              </a:rPr>
              <a:t>bootloader</a:t>
            </a:r>
            <a:r>
              <a:rPr lang="en-US" altLang="zh-CN" sz="2800" dirty="0" smtClean="0">
                <a:sym typeface="+mn-ea"/>
              </a:rPr>
              <a:t> </a:t>
            </a:r>
            <a:r>
              <a:rPr lang="zh-CN" altLang="en-US" sz="2800" dirty="0" smtClean="0">
                <a:sym typeface="+mn-ea"/>
              </a:rPr>
              <a:t>刷机模式</a:t>
            </a:r>
            <a:r>
              <a:rPr lang="en-US" altLang="zh-CN" sz="2800" dirty="0" smtClean="0">
                <a:sym typeface="+mn-ea"/>
              </a:rPr>
              <a:t>         </a:t>
            </a:r>
            <a:endParaRPr lang="zh-CN" altLang="en-US" sz="280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3555" y="137795"/>
            <a:ext cx="8850630" cy="47434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 advTm="0">
        <p15:prstTrans prst="drape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814070" y="455930"/>
            <a:ext cx="4574540" cy="95313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2800" dirty="0" smtClean="0">
                <a:sym typeface="+mn-ea"/>
              </a:rPr>
              <a:t>19</a:t>
            </a:r>
            <a:r>
              <a:rPr lang="zh-CN" altLang="zh-CN" sz="2800" dirty="0" smtClean="0">
                <a:sym typeface="+mn-ea"/>
              </a:rPr>
              <a:t>、</a:t>
            </a:r>
            <a:r>
              <a:rPr lang="en-US" altLang="zh-CN" sz="2800" dirty="0" smtClean="0">
                <a:sym typeface="+mn-ea"/>
              </a:rPr>
              <a:t>adb install +apk</a:t>
            </a:r>
            <a:r>
              <a:rPr lang="zh-CN" altLang="en-US" sz="2800" dirty="0" smtClean="0">
                <a:sym typeface="+mn-ea"/>
              </a:rPr>
              <a:t>安装路径</a:t>
            </a:r>
            <a:endParaRPr lang="zh-CN" altLang="en-US" sz="2800" dirty="0" smtClean="0">
              <a:sym typeface="+mn-ea"/>
            </a:endParaRPr>
          </a:p>
          <a:p>
            <a:pPr algn="l"/>
            <a:r>
              <a:rPr lang="en-US" altLang="zh-CN" sz="2800"/>
              <a:t>20</a:t>
            </a:r>
            <a:r>
              <a:rPr lang="zh-CN" altLang="en-US" sz="2800"/>
              <a:t>、adb uninstall</a:t>
            </a:r>
            <a:r>
              <a:rPr lang="en-US" altLang="zh-CN" sz="2800"/>
              <a:t>+指定包名</a:t>
            </a:r>
            <a:endParaRPr lang="en-US" altLang="zh-CN" sz="280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9340" y="1591945"/>
            <a:ext cx="7299325" cy="127381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340" y="3209290"/>
            <a:ext cx="9191625" cy="28098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 advTm="0">
        <p15:prstTrans prst="drape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814070" y="455930"/>
            <a:ext cx="58089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2800" dirty="0" smtClean="0">
                <a:sym typeface="+mn-ea"/>
              </a:rPr>
              <a:t>21</a:t>
            </a:r>
            <a:r>
              <a:rPr lang="zh-CN" altLang="zh-CN" sz="2800" dirty="0" smtClean="0">
                <a:sym typeface="+mn-ea"/>
              </a:rPr>
              <a:t>、adb shell am broadcast  发送广播</a:t>
            </a:r>
            <a:endParaRPr lang="zh-CN" altLang="zh-CN" sz="2800" dirty="0" smtClean="0"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14070" y="1318260"/>
            <a:ext cx="8256905" cy="37846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rgbClr val="FF0000"/>
                </a:solidFill>
              </a:rPr>
              <a:t>【系统不重启】</a:t>
            </a:r>
            <a:endParaRPr lang="zh-CN" altLang="en-US" sz="2000"/>
          </a:p>
          <a:p>
            <a:r>
              <a:rPr lang="zh-CN" altLang="en-US" sz="2000"/>
              <a:t>adb root  获取权限</a:t>
            </a:r>
            <a:endParaRPr lang="zh-CN" altLang="en-US" sz="2000"/>
          </a:p>
          <a:p>
            <a:r>
              <a:rPr lang="zh-CN" altLang="en-US" sz="2000"/>
              <a:t>adb remount  将system分区重新挂载为可读写分区 </a:t>
            </a:r>
            <a:endParaRPr lang="zh-CN" altLang="en-US" sz="2000"/>
          </a:p>
          <a:p>
            <a:r>
              <a:rPr lang="zh-CN" altLang="en-US" sz="2000"/>
              <a:t>adb shell setprop</a:t>
            </a:r>
            <a:r>
              <a:rPr lang="zh-CN" altLang="en-US" sz="2000">
                <a:solidFill>
                  <a:schemeClr val="accent2"/>
                </a:solidFill>
              </a:rPr>
              <a:t> </a:t>
            </a:r>
            <a:r>
              <a:rPr lang="zh-CN" altLang="en-US" sz="2000">
                <a:solidFill>
                  <a:schemeClr val="accent2">
                    <a:lumMod val="50000"/>
                  </a:schemeClr>
                </a:solidFill>
              </a:rPr>
              <a:t>persist.stress.test</a:t>
            </a:r>
            <a:r>
              <a:rPr lang="zh-CN" altLang="en-US" sz="2000"/>
              <a:t> </a:t>
            </a:r>
            <a:r>
              <a:rPr lang="zh-CN" altLang="en-US" sz="2000">
                <a:solidFill>
                  <a:srgbClr val="FF0000"/>
                </a:solidFill>
              </a:rPr>
              <a:t>enable</a:t>
            </a:r>
            <a:endParaRPr lang="zh-CN" altLang="en-US" sz="2000">
              <a:solidFill>
                <a:srgbClr val="FF0000"/>
              </a:solidFill>
            </a:endParaRPr>
          </a:p>
          <a:p>
            <a:r>
              <a:rPr lang="zh-CN" altLang="en-US" sz="2000"/>
              <a:t>发送下面的广播看系统是否重启，如果不重启，测试通过；</a:t>
            </a:r>
            <a:endParaRPr lang="zh-CN" altLang="en-US" sz="2000"/>
          </a:p>
          <a:p>
            <a:r>
              <a:rPr lang="zh-CN" altLang="en-US" sz="2000">
                <a:solidFill>
                  <a:schemeClr val="accent5"/>
                </a:solidFill>
              </a:rPr>
              <a:t>adb shell am broadcast</a:t>
            </a:r>
            <a:r>
              <a:rPr lang="zh-CN" altLang="en-US" sz="2000"/>
              <a:t> -a </a:t>
            </a:r>
            <a:r>
              <a:rPr lang="zh-CN" altLang="en-US" sz="2000">
                <a:solidFill>
                  <a:srgbClr val="FF0000"/>
                </a:solidFill>
              </a:rPr>
              <a:t>com.uniubi.universal.reboot</a:t>
            </a:r>
            <a:endParaRPr lang="zh-CN" altLang="en-US" sz="2000"/>
          </a:p>
          <a:p>
            <a:r>
              <a:rPr lang="zh-CN" altLang="en-US" sz="2000">
                <a:solidFill>
                  <a:srgbClr val="FF0000"/>
                </a:solidFill>
                <a:sym typeface="+mn-ea"/>
              </a:rPr>
              <a:t>【系统重启】</a:t>
            </a:r>
            <a:endParaRPr lang="zh-CN" altLang="en-US" sz="2000">
              <a:sym typeface="+mn-ea"/>
            </a:endParaRPr>
          </a:p>
          <a:p>
            <a:r>
              <a:rPr lang="zh-CN" altLang="en-US" sz="2000">
                <a:sym typeface="+mn-ea"/>
              </a:rPr>
              <a:t>adb root  </a:t>
            </a:r>
            <a:endParaRPr lang="zh-CN" altLang="en-US" sz="2000"/>
          </a:p>
          <a:p>
            <a:r>
              <a:rPr lang="zh-CN" altLang="en-US" sz="2000">
                <a:sym typeface="+mn-ea"/>
              </a:rPr>
              <a:t>adb remount   </a:t>
            </a:r>
            <a:endParaRPr lang="zh-CN" altLang="en-US" sz="2000"/>
          </a:p>
          <a:p>
            <a:r>
              <a:rPr lang="zh-CN" altLang="en-US" sz="2000"/>
              <a:t>adb shell setprop </a:t>
            </a:r>
            <a:r>
              <a:rPr lang="zh-CN" altLang="en-US" sz="2000">
                <a:solidFill>
                  <a:schemeClr val="accent2">
                    <a:lumMod val="50000"/>
                  </a:schemeClr>
                </a:solidFill>
              </a:rPr>
              <a:t>persist.stress.test</a:t>
            </a:r>
            <a:r>
              <a:rPr lang="zh-CN" altLang="en-US" sz="2000"/>
              <a:t> </a:t>
            </a:r>
            <a:r>
              <a:rPr lang="zh-CN" altLang="en-US" sz="2000">
                <a:solidFill>
                  <a:srgbClr val="FF0000"/>
                </a:solidFill>
              </a:rPr>
              <a:t>disable</a:t>
            </a:r>
            <a:endParaRPr lang="zh-CN" altLang="en-US" sz="2000"/>
          </a:p>
          <a:p>
            <a:r>
              <a:rPr lang="zh-CN" altLang="en-US" sz="2000"/>
              <a:t>发送下面的广播看系统是否重启，如果重启，测试通过；</a:t>
            </a:r>
            <a:endParaRPr lang="zh-CN" altLang="en-US" sz="2000"/>
          </a:p>
          <a:p>
            <a:r>
              <a:rPr lang="zh-CN" altLang="en-US" sz="2000">
                <a:solidFill>
                  <a:schemeClr val="accent5"/>
                </a:solidFill>
              </a:rPr>
              <a:t>adb shell am broadcast</a:t>
            </a:r>
            <a:r>
              <a:rPr lang="zh-CN" altLang="en-US" sz="2000"/>
              <a:t> -a </a:t>
            </a:r>
            <a:r>
              <a:rPr lang="zh-CN" altLang="en-US" sz="2000">
                <a:solidFill>
                  <a:srgbClr val="FF0000"/>
                </a:solidFill>
              </a:rPr>
              <a:t>com.uniubi.universal.reboot</a:t>
            </a:r>
            <a:endParaRPr lang="zh-CN" altLang="en-US" sz="2000">
              <a:solidFill>
                <a:srgbClr val="FF0000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716520" y="1203325"/>
            <a:ext cx="395351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adb shell  setprop [key] [value]</a:t>
            </a:r>
            <a:endParaRPr lang="zh-CN" altLang="en-US" sz="2400"/>
          </a:p>
          <a:p>
            <a:r>
              <a:rPr lang="zh-CN" altLang="en-US" sz="2400"/>
              <a:t>可以设备一些配置进行设置，这些配置必须是可写的</a:t>
            </a:r>
            <a:endParaRPr lang="zh-CN" altLang="en-US" sz="2400"/>
          </a:p>
          <a:p>
            <a:endParaRPr lang="zh-CN" altLang="en-US" sz="2400"/>
          </a:p>
          <a:p>
            <a:r>
              <a:rPr lang="zh-CN" altLang="en-US" sz="2400"/>
              <a:t>adb shell getprop  [key]  </a:t>
            </a:r>
            <a:endParaRPr lang="zh-CN" altLang="en-US" sz="2400"/>
          </a:p>
          <a:p>
            <a:r>
              <a:rPr lang="zh-CN" altLang="en-US" sz="2400"/>
              <a:t>查看配置信息</a:t>
            </a:r>
            <a:endParaRPr lang="zh-CN" altLang="en-US" sz="2400"/>
          </a:p>
        </p:txBody>
      </p:sp>
      <p:sp>
        <p:nvSpPr>
          <p:cNvPr id="11" name="文本框 10"/>
          <p:cNvSpPr txBox="1"/>
          <p:nvPr/>
        </p:nvSpPr>
        <p:spPr>
          <a:xfrm>
            <a:off x="351155" y="1451610"/>
            <a:ext cx="551815" cy="144145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zh-CN" altLang="en-US" sz="2400">
                <a:solidFill>
                  <a:srgbClr val="FF0000"/>
                </a:solidFill>
              </a:rPr>
              <a:t>实例</a:t>
            </a:r>
            <a:endParaRPr lang="zh-CN" altLang="en-US" sz="2400">
              <a:solidFill>
                <a:srgbClr val="FF0000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51155" y="1186180"/>
            <a:ext cx="7092315" cy="4048125"/>
          </a:xfrm>
          <a:prstGeom prst="rect">
            <a:avLst/>
          </a:prstGeom>
          <a:noFill/>
          <a:ln>
            <a:solidFill>
              <a:schemeClr val="accent4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 advTm="0">
        <p15:prstTrans prst="drape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97025" y="1045210"/>
            <a:ext cx="8676640" cy="42989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 advTm="0">
        <p15:prstTrans prst="drape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-18622" y="-30646"/>
            <a:ext cx="12229244" cy="6888646"/>
            <a:chOff x="-18622" y="-30646"/>
            <a:chExt cx="12229244" cy="6888646"/>
          </a:xfrm>
        </p:grpSpPr>
        <p:sp>
          <p:nvSpPr>
            <p:cNvPr id="16" name="矩形 1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dpi="0" rotWithShape="1"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矩形 16"/>
            <p:cNvSpPr/>
            <p:nvPr/>
          </p:nvSpPr>
          <p:spPr>
            <a:xfrm>
              <a:off x="-18622" y="-30646"/>
              <a:ext cx="12229244" cy="4690892"/>
            </a:xfrm>
            <a:prstGeom prst="rect">
              <a:avLst/>
            </a:prstGeom>
            <a:blipFill dpi="0"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25400" cap="flat" cmpd="sng" algn="ctr">
              <a:noFill/>
              <a:prstDash val="solid"/>
            </a:ln>
            <a:effectLst/>
          </p:spPr>
          <p:txBody>
            <a:bodyPr lIns="91423" tIns="45711" rIns="91423" bIns="45711" rtlCol="0" anchor="ctr"/>
            <a:lstStyle>
              <a:defPPr>
                <a:defRPr lang="zh-CN"/>
              </a:defPPr>
              <a:lvl1pPr marL="0" algn="l" defTabSz="1087755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44195" algn="l" defTabSz="1087755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88390" algn="l" defTabSz="1087755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32585" algn="l" defTabSz="1087755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76780" algn="l" defTabSz="1087755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20975" algn="l" defTabSz="1087755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65170" algn="l" defTabSz="1087755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09365" algn="l" defTabSz="1087755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53560" algn="l" defTabSz="1087755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3765"/>
              <a:r>
                <a:rPr lang="zh-CN" altLang="en-US" sz="1800" kern="0">
                  <a:solidFill>
                    <a:prstClr val="white"/>
                  </a:solidFill>
                </a:rPr>
                <a:t> </a:t>
              </a:r>
              <a:endParaRPr lang="zh-CN" altLang="en-US" sz="1800" kern="0">
                <a:solidFill>
                  <a:prstClr val="white"/>
                </a:solidFill>
              </a:endParaRPr>
            </a:p>
            <a:p>
              <a:pPr algn="ctr" defTabSz="913765"/>
              <a:endParaRPr lang="zh-CN" altLang="en-US" sz="1800" kern="0">
                <a:solidFill>
                  <a:prstClr val="white"/>
                </a:solidFill>
              </a:endParaRPr>
            </a:p>
          </p:txBody>
        </p:sp>
      </p:grpSp>
      <p:sp>
        <p:nvSpPr>
          <p:cNvPr id="31" name="Rectangle 18"/>
          <p:cNvSpPr>
            <a:spLocks noChangeArrowheads="1"/>
          </p:cNvSpPr>
          <p:nvPr/>
        </p:nvSpPr>
        <p:spPr bwMode="auto">
          <a:xfrm>
            <a:off x="4052118" y="1951673"/>
            <a:ext cx="4087765" cy="29546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9600" b="1" dirty="0" smtClean="0">
                <a:solidFill>
                  <a:schemeClr val="bg1">
                    <a:lumMod val="65000"/>
                  </a:schemeClr>
                </a:solidFill>
                <a:latin typeface="Impact MT Std" pitchFamily="34" charset="0"/>
                <a:ea typeface="微软雅黑" panose="020B0503020204020204" pitchFamily="34" charset="-122"/>
                <a:cs typeface="宋体" panose="02010600030101010101" pitchFamily="2" charset="-122"/>
              </a:rPr>
              <a:t>感谢</a:t>
            </a:r>
            <a:endParaRPr lang="en-US" altLang="zh-CN" sz="9600" b="1" dirty="0" smtClean="0">
              <a:solidFill>
                <a:schemeClr val="bg1">
                  <a:lumMod val="65000"/>
                </a:schemeClr>
              </a:solidFill>
              <a:latin typeface="Impact MT Std" pitchFamily="34" charset="0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9600" b="1" dirty="0" smtClean="0">
                <a:solidFill>
                  <a:schemeClr val="bg1">
                    <a:lumMod val="65000"/>
                  </a:schemeClr>
                </a:solidFill>
                <a:latin typeface="Impact MT Std" pitchFamily="34" charset="0"/>
                <a:ea typeface="微软雅黑" panose="020B0503020204020204" pitchFamily="34" charset="-122"/>
                <a:cs typeface="宋体" panose="02010600030101010101" pitchFamily="2" charset="-122"/>
              </a:rPr>
              <a:t>倾听</a:t>
            </a:r>
            <a:endParaRPr lang="zh-CN" altLang="en-US" sz="9600" b="1" dirty="0">
              <a:solidFill>
                <a:schemeClr val="bg1">
                  <a:lumMod val="65000"/>
                </a:schemeClr>
              </a:solidFill>
              <a:latin typeface="Impact MT Std" pitchFamily="34" charset="0"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704849" y="381000"/>
            <a:ext cx="6734176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/>
              <a:t>1</a:t>
            </a:r>
            <a:r>
              <a:rPr lang="zh-CN" altLang="en-US" sz="2800" dirty="0" smtClean="0"/>
              <a:t>、</a:t>
            </a:r>
            <a:r>
              <a:rPr lang="en-US" altLang="zh-CN" sz="2800" dirty="0" err="1" smtClean="0"/>
              <a:t>adb</a:t>
            </a:r>
            <a:r>
              <a:rPr lang="en-US" altLang="zh-CN" sz="2800" dirty="0" smtClean="0"/>
              <a:t>   version   </a:t>
            </a:r>
            <a:r>
              <a:rPr lang="zh-CN" altLang="zh-CN" sz="2800" dirty="0" smtClean="0"/>
              <a:t>查看</a:t>
            </a:r>
            <a:r>
              <a:rPr lang="en-US" altLang="zh-CN" sz="2800" dirty="0" smtClean="0"/>
              <a:t> </a:t>
            </a:r>
            <a:r>
              <a:rPr lang="en-US" altLang="zh-CN" sz="2800" dirty="0" err="1" smtClean="0"/>
              <a:t>adb</a:t>
            </a:r>
            <a:r>
              <a:rPr lang="en-US" altLang="zh-CN" sz="2800" dirty="0" smtClean="0"/>
              <a:t> </a:t>
            </a:r>
            <a:r>
              <a:rPr lang="zh-CN" altLang="zh-CN" sz="2800" dirty="0" smtClean="0"/>
              <a:t>版本</a:t>
            </a:r>
            <a:endParaRPr lang="zh-CN" altLang="en-US" sz="2800" dirty="0"/>
          </a:p>
        </p:txBody>
      </p:sp>
      <p:pic>
        <p:nvPicPr>
          <p:cNvPr id="15" name="图片 14"/>
          <p:cNvPicPr/>
          <p:nvPr/>
        </p:nvPicPr>
        <p:blipFill>
          <a:blip r:embed="rId1" cstate="print"/>
          <a:srcRect b="31055"/>
          <a:stretch>
            <a:fillRect/>
          </a:stretch>
        </p:blipFill>
        <p:spPr bwMode="auto">
          <a:xfrm>
            <a:off x="704850" y="1124585"/>
            <a:ext cx="9838055" cy="3177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 advTm="0">
    <p:pull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704849" y="381000"/>
            <a:ext cx="7972426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/>
              <a:t>2</a:t>
            </a:r>
            <a:r>
              <a:rPr lang="zh-CN" altLang="en-US" sz="2800" dirty="0" smtClean="0"/>
              <a:t>、</a:t>
            </a:r>
            <a:r>
              <a:rPr lang="en-US" altLang="zh-CN" sz="2800" dirty="0" err="1" smtClean="0"/>
              <a:t>adb</a:t>
            </a:r>
            <a:r>
              <a:rPr lang="en-US" altLang="zh-CN" sz="2800" dirty="0" smtClean="0"/>
              <a:t> devices </a:t>
            </a:r>
            <a:r>
              <a:rPr lang="zh-CN" altLang="zh-CN" sz="2800" dirty="0" smtClean="0"/>
              <a:t>查看系统中所有的设备</a:t>
            </a:r>
            <a:endParaRPr lang="zh-CN" altLang="en-US" sz="2800" dirty="0"/>
          </a:p>
        </p:txBody>
      </p:sp>
      <p:pic>
        <p:nvPicPr>
          <p:cNvPr id="4" name="图片 3"/>
          <p:cNvPicPr/>
          <p:nvPr/>
        </p:nvPicPr>
        <p:blipFill>
          <a:blip r:embed="rId1" cstate="print"/>
          <a:srcRect t="51235"/>
          <a:stretch>
            <a:fillRect/>
          </a:stretch>
        </p:blipFill>
        <p:spPr bwMode="auto">
          <a:xfrm>
            <a:off x="1058545" y="1169670"/>
            <a:ext cx="9714230" cy="23190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文本框 1"/>
          <p:cNvSpPr txBox="1"/>
          <p:nvPr/>
        </p:nvSpPr>
        <p:spPr>
          <a:xfrm>
            <a:off x="704850" y="3803015"/>
            <a:ext cx="8893175" cy="22453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dirty="0" smtClean="0">
                <a:sym typeface="+mn-ea"/>
              </a:rPr>
              <a:t>3</a:t>
            </a:r>
            <a:r>
              <a:rPr lang="zh-CN" altLang="zh-CN" sz="2800" dirty="0" smtClean="0">
                <a:sym typeface="+mn-ea"/>
              </a:rPr>
              <a:t>、adb get-state 获取设备的状态</a:t>
            </a:r>
            <a:endParaRPr lang="zh-CN" altLang="zh-CN" sz="2800" dirty="0" smtClean="0"/>
          </a:p>
          <a:p>
            <a:r>
              <a:rPr lang="zh-CN" altLang="zh-CN" sz="2800" dirty="0" smtClean="0">
                <a:solidFill>
                  <a:srgbClr val="FF0000"/>
                </a:solidFill>
                <a:sym typeface="+mn-ea"/>
              </a:rPr>
              <a:t>设备的状态有 3 种，device , offline , unknown</a:t>
            </a:r>
            <a:endParaRPr lang="zh-CN" altLang="zh-CN" sz="2800" dirty="0" smtClean="0">
              <a:solidFill>
                <a:srgbClr val="FF0000"/>
              </a:solidFill>
            </a:endParaRPr>
          </a:p>
          <a:p>
            <a:r>
              <a:rPr lang="zh-CN" altLang="zh-CN" sz="2800" dirty="0" smtClean="0">
                <a:solidFill>
                  <a:srgbClr val="FF0000"/>
                </a:solidFill>
                <a:sym typeface="+mn-ea"/>
              </a:rPr>
              <a:t>device：设备正常连接</a:t>
            </a:r>
            <a:endParaRPr lang="zh-CN" altLang="zh-CN" sz="2800" dirty="0" smtClean="0">
              <a:solidFill>
                <a:srgbClr val="FF0000"/>
              </a:solidFill>
            </a:endParaRPr>
          </a:p>
          <a:p>
            <a:r>
              <a:rPr lang="zh-CN" altLang="zh-CN" sz="2800" dirty="0" smtClean="0">
                <a:solidFill>
                  <a:srgbClr val="FF0000"/>
                </a:solidFill>
                <a:sym typeface="+mn-ea"/>
              </a:rPr>
              <a:t>offline：连接出现异常，设备无响应</a:t>
            </a:r>
            <a:endParaRPr lang="zh-CN" altLang="zh-CN" sz="2800" dirty="0" smtClean="0">
              <a:solidFill>
                <a:srgbClr val="FF0000"/>
              </a:solidFill>
            </a:endParaRPr>
          </a:p>
          <a:p>
            <a:r>
              <a:rPr lang="zh-CN" altLang="zh-CN" sz="2800" dirty="0" smtClean="0">
                <a:solidFill>
                  <a:srgbClr val="FF0000"/>
                </a:solidFill>
                <a:sym typeface="+mn-ea"/>
              </a:rPr>
              <a:t>unknown：没有连接设备</a:t>
            </a:r>
            <a:endParaRPr lang="zh-CN" altLang="en-US" sz="28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rcRect r="25783"/>
          <a:stretch>
            <a:fillRect/>
          </a:stretch>
        </p:blipFill>
        <p:spPr>
          <a:xfrm>
            <a:off x="6398895" y="4753610"/>
            <a:ext cx="5321300" cy="13982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 advTm="0">
        <p15:prstTrans prst="drape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704849" y="381000"/>
            <a:ext cx="7972426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/>
              <a:t>4</a:t>
            </a:r>
            <a:r>
              <a:rPr lang="zh-CN" altLang="en-US" sz="2800" dirty="0" smtClean="0"/>
              <a:t>、</a:t>
            </a:r>
            <a:r>
              <a:rPr lang="en-US" altLang="zh-CN" sz="2800" dirty="0" err="1" smtClean="0"/>
              <a:t>adb</a:t>
            </a:r>
            <a:r>
              <a:rPr lang="en-US" altLang="zh-CN" sz="2800" dirty="0" smtClean="0"/>
              <a:t> shell </a:t>
            </a:r>
            <a:r>
              <a:rPr lang="zh-CN" altLang="en-US" sz="2800" dirty="0" smtClean="0"/>
              <a:t>进入设备终端</a:t>
            </a:r>
            <a:endParaRPr lang="en-US" altLang="zh-CN" sz="2800" dirty="0" smtClean="0"/>
          </a:p>
          <a:p>
            <a:r>
              <a:rPr lang="en-US" altLang="zh-CN" sz="2800" dirty="0" smtClean="0"/>
              <a:t>5</a:t>
            </a:r>
            <a:r>
              <a:rPr lang="zh-CN" altLang="en-US" sz="2800" dirty="0" smtClean="0"/>
              <a:t>、</a:t>
            </a:r>
            <a:r>
              <a:rPr lang="en-US" altLang="zh-CN" sz="2800" dirty="0" err="1" smtClean="0"/>
              <a:t>adb</a:t>
            </a:r>
            <a:r>
              <a:rPr lang="en-US" altLang="zh-CN" sz="2800" dirty="0" smtClean="0"/>
              <a:t> shell </a:t>
            </a:r>
            <a:r>
              <a:rPr lang="en-US" altLang="zh-CN" sz="2800" dirty="0" err="1" smtClean="0"/>
              <a:t>netcfg</a:t>
            </a:r>
            <a:r>
              <a:rPr lang="en-US" altLang="zh-CN" sz="2800" dirty="0" smtClean="0"/>
              <a:t>  </a:t>
            </a:r>
            <a:r>
              <a:rPr lang="zh-CN" altLang="zh-CN" sz="2800" dirty="0" smtClean="0"/>
              <a:t>查看设备的</a:t>
            </a:r>
            <a:r>
              <a:rPr lang="en-US" altLang="zh-CN" sz="2800" dirty="0" smtClean="0"/>
              <a:t>IP</a:t>
            </a:r>
            <a:endParaRPr lang="zh-CN" altLang="en-US" sz="2800" dirty="0"/>
          </a:p>
        </p:txBody>
      </p:sp>
      <p:pic>
        <p:nvPicPr>
          <p:cNvPr id="5" name="图片 4"/>
          <p:cNvPicPr/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704850" y="1535430"/>
            <a:ext cx="9944100" cy="430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 advTm="0">
        <p15:prstTrans prst="drape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704849" y="381000"/>
            <a:ext cx="7972426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/>
              <a:t>6</a:t>
            </a:r>
            <a:r>
              <a:rPr lang="zh-CN" altLang="en-US" sz="2800" dirty="0" smtClean="0"/>
              <a:t>、</a:t>
            </a:r>
            <a:r>
              <a:rPr lang="en-US" altLang="zh-CN" sz="2800" dirty="0" err="1" smtClean="0"/>
              <a:t>adb</a:t>
            </a:r>
            <a:r>
              <a:rPr lang="en-US" altLang="zh-CN" sz="2800" dirty="0" smtClean="0"/>
              <a:t> get-</a:t>
            </a:r>
            <a:r>
              <a:rPr lang="en-US" altLang="zh-CN" sz="2800" dirty="0" err="1" smtClean="0"/>
              <a:t>serialno</a:t>
            </a:r>
            <a:r>
              <a:rPr lang="en-US" altLang="zh-CN" sz="2800" dirty="0" smtClean="0"/>
              <a:t> </a:t>
            </a:r>
            <a:r>
              <a:rPr lang="zh-CN" altLang="zh-CN" sz="2800" dirty="0" smtClean="0"/>
              <a:t>获取设备序列号</a:t>
            </a:r>
            <a:endParaRPr lang="zh-CN" altLang="en-US" sz="2800" dirty="0"/>
          </a:p>
        </p:txBody>
      </p:sp>
      <p:pic>
        <p:nvPicPr>
          <p:cNvPr id="3" name="图片 2"/>
          <p:cNvPicPr/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704850" y="1220390"/>
            <a:ext cx="10104756" cy="45339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 advTm="0">
        <p15:prstTrans prst="drape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704848" y="381000"/>
            <a:ext cx="11182351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/>
              <a:t>7</a:t>
            </a:r>
            <a:r>
              <a:rPr lang="zh-CN" altLang="en-US" sz="2800" dirty="0" smtClean="0"/>
              <a:t>、</a:t>
            </a:r>
            <a:r>
              <a:rPr lang="en-US" altLang="zh-CN" sz="2800" dirty="0" err="1" smtClean="0"/>
              <a:t>adb</a:t>
            </a:r>
            <a:r>
              <a:rPr lang="en-US" altLang="zh-CN" sz="2800" dirty="0" smtClean="0"/>
              <a:t> connect + IP </a:t>
            </a:r>
            <a:r>
              <a:rPr lang="zh-CN" altLang="zh-CN" sz="2800" dirty="0" smtClean="0"/>
              <a:t>不使用ＵＳＢ数据线连接设备，通过ＩＰ地址连接</a:t>
            </a:r>
            <a:endParaRPr lang="zh-CN" altLang="zh-CN" sz="2800" dirty="0"/>
          </a:p>
        </p:txBody>
      </p:sp>
      <p:pic>
        <p:nvPicPr>
          <p:cNvPr id="3" name="图片 2"/>
          <p:cNvPicPr/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878205" y="1382522"/>
            <a:ext cx="9961880" cy="43540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 advTm="0">
        <p15:prstTrans prst="drape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704849" y="381000"/>
            <a:ext cx="7972426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/>
              <a:t>8</a:t>
            </a:r>
            <a:r>
              <a:rPr lang="zh-CN" altLang="en-US" sz="2800" dirty="0" smtClean="0"/>
              <a:t>、</a:t>
            </a:r>
            <a:r>
              <a:rPr lang="en-US" altLang="zh-CN" sz="2800" dirty="0" err="1" smtClean="0"/>
              <a:t>adb</a:t>
            </a:r>
            <a:r>
              <a:rPr lang="en-US" altLang="zh-CN" sz="2800" dirty="0" smtClean="0"/>
              <a:t> disconnect + IP </a:t>
            </a:r>
            <a:r>
              <a:rPr lang="zh-CN" altLang="zh-CN" sz="2800" dirty="0" smtClean="0"/>
              <a:t>断开设备连接</a:t>
            </a:r>
            <a:endParaRPr lang="zh-CN" altLang="zh-CN" sz="2800" dirty="0"/>
          </a:p>
        </p:txBody>
      </p:sp>
      <p:pic>
        <p:nvPicPr>
          <p:cNvPr id="3" name="图片 2"/>
          <p:cNvPicPr/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919479" y="1257395"/>
            <a:ext cx="10352405" cy="48582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 advTm="0">
        <p15:prstTrans prst="drape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704848" y="381000"/>
            <a:ext cx="10706101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/>
              <a:t>9</a:t>
            </a:r>
            <a:r>
              <a:rPr lang="zh-CN" altLang="en-US" sz="2800" dirty="0" smtClean="0"/>
              <a:t>、</a:t>
            </a:r>
            <a:r>
              <a:rPr lang="en-US" altLang="zh-CN" sz="2800" dirty="0" err="1" smtClean="0"/>
              <a:t>adb</a:t>
            </a:r>
            <a:r>
              <a:rPr lang="en-US" altLang="zh-CN" sz="2800" dirty="0" smtClean="0"/>
              <a:t> shell wm size </a:t>
            </a:r>
            <a:r>
              <a:rPr lang="zh-CN" altLang="zh-CN" sz="2800" dirty="0" smtClean="0"/>
              <a:t>查看屏幕分辨率　</a:t>
            </a:r>
            <a:r>
              <a:rPr lang="zh-CN" altLang="zh-CN" sz="2800" dirty="0" smtClean="0">
                <a:solidFill>
                  <a:srgbClr val="FF0000"/>
                </a:solidFill>
              </a:rPr>
              <a:t>（只有一个设备连接的时候才能查看）</a:t>
            </a:r>
            <a:endParaRPr lang="zh-CN" altLang="zh-CN" sz="2800" dirty="0" smtClean="0">
              <a:solidFill>
                <a:srgbClr val="FF0000"/>
              </a:solidFill>
            </a:endParaRPr>
          </a:p>
        </p:txBody>
      </p:sp>
      <p:pic>
        <p:nvPicPr>
          <p:cNvPr id="4" name="图片 3"/>
          <p:cNvPicPr/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1373504" y="1471902"/>
            <a:ext cx="8752205" cy="46348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 advTm="0">
        <p15:prstTrans prst="drape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666749" y="600074"/>
            <a:ext cx="3933826" cy="2676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/>
              <a:t>10</a:t>
            </a:r>
            <a:r>
              <a:rPr lang="zh-CN" altLang="en-US" sz="2800" dirty="0" smtClean="0"/>
              <a:t>、</a:t>
            </a:r>
            <a:r>
              <a:rPr lang="en-US" altLang="zh-CN" sz="2800" dirty="0" err="1" smtClean="0"/>
              <a:t>adb</a:t>
            </a:r>
            <a:r>
              <a:rPr lang="en-US" altLang="zh-CN" sz="2800" dirty="0" smtClean="0"/>
              <a:t> shell input </a:t>
            </a:r>
            <a:r>
              <a:rPr lang="en-US" altLang="zh-CN" sz="2800" dirty="0" err="1" smtClean="0"/>
              <a:t>keyevent</a:t>
            </a:r>
            <a:r>
              <a:rPr lang="en-US" altLang="zh-CN" sz="2800" dirty="0" smtClean="0"/>
              <a:t> 24</a:t>
            </a:r>
            <a:r>
              <a:rPr lang="zh-CN" altLang="zh-CN" sz="2800" dirty="0" smtClean="0"/>
              <a:t>　增加音量</a:t>
            </a:r>
            <a:r>
              <a:rPr lang="zh-CN" altLang="en-US" sz="2800" dirty="0" smtClean="0">
                <a:solidFill>
                  <a:srgbClr val="FF0000"/>
                </a:solidFill>
              </a:rPr>
              <a:t>（注：第一次执行命令时是 显示当前音量，第二次执行命令才开始增加音量）</a:t>
            </a:r>
            <a:endParaRPr lang="zh-CN" altLang="en-US" sz="2800" dirty="0" smtClean="0">
              <a:solidFill>
                <a:srgbClr val="FF0000"/>
              </a:solidFill>
            </a:endParaRPr>
          </a:p>
        </p:txBody>
      </p:sp>
      <p:pic>
        <p:nvPicPr>
          <p:cNvPr id="3" name="图片 2"/>
          <p:cNvPicPr/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5086350" y="485774"/>
            <a:ext cx="5838825" cy="5486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流程图: 过程 3"/>
          <p:cNvSpPr/>
          <p:nvPr/>
        </p:nvSpPr>
        <p:spPr>
          <a:xfrm>
            <a:off x="485775" y="504825"/>
            <a:ext cx="4305300" cy="3120390"/>
          </a:xfrm>
          <a:prstGeom prst="flowChartProcess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流程图: 过程 4"/>
          <p:cNvSpPr/>
          <p:nvPr/>
        </p:nvSpPr>
        <p:spPr>
          <a:xfrm>
            <a:off x="8982075" y="1323975"/>
            <a:ext cx="1819275" cy="352425"/>
          </a:xfrm>
          <a:prstGeom prst="flowChartProcess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流程图: 过程 5"/>
          <p:cNvSpPr/>
          <p:nvPr/>
        </p:nvSpPr>
        <p:spPr>
          <a:xfrm>
            <a:off x="8924925" y="1743075"/>
            <a:ext cx="1476375" cy="142875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流程图: 过程 6"/>
          <p:cNvSpPr/>
          <p:nvPr/>
        </p:nvSpPr>
        <p:spPr>
          <a:xfrm>
            <a:off x="8943975" y="1800225"/>
            <a:ext cx="1485900" cy="95250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 advTm="0">
        <p15:prstTrans prst="drape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1526</Words>
  <Application>WPS 演示</Application>
  <PresentationFormat>自定义</PresentationFormat>
  <Paragraphs>99</Paragraphs>
  <Slides>18</Slides>
  <Notes>13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31" baseType="lpstr">
      <vt:lpstr>Arial</vt:lpstr>
      <vt:lpstr>宋体</vt:lpstr>
      <vt:lpstr>Wingdings</vt:lpstr>
      <vt:lpstr>方正小标宋简体</vt:lpstr>
      <vt:lpstr>微软雅黑</vt:lpstr>
      <vt:lpstr>造字工房力黑（非商用）常规体</vt:lpstr>
      <vt:lpstr>Open Sans</vt:lpstr>
      <vt:lpstr>Impact MT Std</vt:lpstr>
      <vt:lpstr>Calibri</vt:lpstr>
      <vt:lpstr>黑体</vt:lpstr>
      <vt:lpstr>Arial Unicode MS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王凌燕</dc:creator>
  <cp:lastModifiedBy>一直走</cp:lastModifiedBy>
  <cp:revision>268</cp:revision>
  <dcterms:created xsi:type="dcterms:W3CDTF">2018-03-09T14:19:00Z</dcterms:created>
  <dcterms:modified xsi:type="dcterms:W3CDTF">2018-10-12T09:44:47Z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2052-11.1.0.7849</vt:lpwstr>
  </property>
</Properties>
</file>